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342" r:id="rId2"/>
    <p:sldId id="258" r:id="rId3"/>
    <p:sldId id="347" r:id="rId4"/>
    <p:sldId id="346" r:id="rId5"/>
    <p:sldId id="348" r:id="rId6"/>
    <p:sldId id="336" r:id="rId7"/>
    <p:sldId id="352" r:id="rId8"/>
    <p:sldId id="350" r:id="rId9"/>
    <p:sldId id="351" r:id="rId10"/>
    <p:sldId id="353" r:id="rId11"/>
    <p:sldId id="354" r:id="rId12"/>
    <p:sldId id="355" r:id="rId13"/>
    <p:sldId id="357" r:id="rId14"/>
    <p:sldId id="356" r:id="rId15"/>
    <p:sldId id="359" r:id="rId16"/>
    <p:sldId id="360" r:id="rId17"/>
    <p:sldId id="344" r:id="rId18"/>
    <p:sldId id="358" r:id="rId19"/>
    <p:sldId id="345" r:id="rId20"/>
    <p:sldId id="335" r:id="rId21"/>
    <p:sldId id="32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afer Boed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15" autoAdjust="0"/>
    <p:restoredTop sz="88099" autoAdjust="0"/>
  </p:normalViewPr>
  <p:slideViewPr>
    <p:cSldViewPr snapToGrid="0">
      <p:cViewPr varScale="1">
        <p:scale>
          <a:sx n="100" d="100"/>
          <a:sy n="100" d="100"/>
        </p:scale>
        <p:origin x="9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eder, Schafer" userId="9ba1158d-fbc3-451b-9a0e-d18481ef1209" providerId="ADAL" clId="{84B73AA7-6C77-8E44-9E74-46C151D8FCDB}"/>
    <pc:docChg chg="delSld modSld">
      <pc:chgData name="Boeder, Schafer" userId="9ba1158d-fbc3-451b-9a0e-d18481ef1209" providerId="ADAL" clId="{84B73AA7-6C77-8E44-9E74-46C151D8FCDB}" dt="2021-02-03T03:14:18.777" v="3" actId="2696"/>
      <pc:docMkLst>
        <pc:docMk/>
      </pc:docMkLst>
      <pc:sldChg chg="modSp mod">
        <pc:chgData name="Boeder, Schafer" userId="9ba1158d-fbc3-451b-9a0e-d18481ef1209" providerId="ADAL" clId="{84B73AA7-6C77-8E44-9E74-46C151D8FCDB}" dt="2021-02-03T03:14:13.304" v="2" actId="20577"/>
        <pc:sldMkLst>
          <pc:docMk/>
          <pc:sldMk cId="5859204" sldId="336"/>
        </pc:sldMkLst>
        <pc:spChg chg="mod">
          <ac:chgData name="Boeder, Schafer" userId="9ba1158d-fbc3-451b-9a0e-d18481ef1209" providerId="ADAL" clId="{84B73AA7-6C77-8E44-9E74-46C151D8FCDB}" dt="2021-02-03T03:14:13.304" v="2" actId="20577"/>
          <ac:spMkLst>
            <pc:docMk/>
            <pc:sldMk cId="5859204" sldId="336"/>
            <ac:spMk id="2" creationId="{00000000-0000-0000-0000-000000000000}"/>
          </ac:spMkLst>
        </pc:spChg>
      </pc:sldChg>
      <pc:sldChg chg="del">
        <pc:chgData name="Boeder, Schafer" userId="9ba1158d-fbc3-451b-9a0e-d18481ef1209" providerId="ADAL" clId="{84B73AA7-6C77-8E44-9E74-46C151D8FCDB}" dt="2021-02-03T03:14:18.777" v="3" actId="2696"/>
        <pc:sldMkLst>
          <pc:docMk/>
          <pc:sldMk cId="3177194182" sldId="3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78B46-663D-8B41-89E3-A721EE1BDB4D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DA89D-648D-B44A-8AD7-1E362D81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0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A89D-648D-B44A-8AD7-1E362D812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38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A89D-648D-B44A-8AD7-1E362D812F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6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A89D-648D-B44A-8AD7-1E362D812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7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A89D-648D-B44A-8AD7-1E362D812F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95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A89D-648D-B44A-8AD7-1E362D812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70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A89D-648D-B44A-8AD7-1E362D812F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79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A89D-648D-B44A-8AD7-1E362D812F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78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A89D-648D-B44A-8AD7-1E362D812F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90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A89D-648D-B44A-8AD7-1E362D812F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38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A89D-648D-B44A-8AD7-1E362D812F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6095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3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0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3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38207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4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4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9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4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675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846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468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568168"/>
            <a:ext cx="8361229" cy="2098226"/>
          </a:xfrm>
        </p:spPr>
        <p:txBody>
          <a:bodyPr/>
          <a:lstStyle/>
          <a:p>
            <a:r>
              <a:rPr lang="en-US" sz="3200" b="1" dirty="0"/>
              <a:t>COMBINATION INSULIN AND NON-INSULIN THERAPY TO ADDRESS MULTIPLE METABOLIC ABNORMALITIES IN TYPE 1 DIABETES (T1D)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5" y="4203595"/>
            <a:ext cx="6831673" cy="1086237"/>
          </a:xfrm>
        </p:spPr>
        <p:txBody>
          <a:bodyPr>
            <a:noAutofit/>
          </a:bodyPr>
          <a:lstStyle/>
          <a:p>
            <a:r>
              <a:rPr lang="en-US" sz="2200" b="1" dirty="0"/>
              <a:t>Schafer Boeder, MD</a:t>
            </a:r>
          </a:p>
          <a:p>
            <a:r>
              <a:rPr lang="en-US" sz="2200" b="1" dirty="0"/>
              <a:t>Division of Endocrinology and Metabolism</a:t>
            </a:r>
          </a:p>
          <a:p>
            <a:r>
              <a:rPr lang="en-US" sz="2200" b="1" dirty="0"/>
              <a:t>University of California San Diego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03" y="4186185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5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AIM 2: Insulin Withdrawal Test (IWT)</a:t>
            </a:r>
          </a:p>
        </p:txBody>
      </p:sp>
    </p:spTree>
    <p:extLst>
      <p:ext uri="{BB962C8B-B14F-4D97-AF65-F5344CB8AC3E}">
        <p14:creationId xmlns:p14="http://schemas.microsoft.com/office/powerpoint/2010/main" val="41671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734FA8D-38F1-924C-0162-F3254DE8A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86" y="919109"/>
            <a:ext cx="3468243" cy="46485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83021A-DEC1-A8B0-162D-A6A66C91D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915" y="872793"/>
            <a:ext cx="3197488" cy="4809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3BF10F-CC97-EAED-AD29-2D0AF3D48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155" y="872793"/>
            <a:ext cx="3147689" cy="48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0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C8E50D4F-7A5A-4BF8-A5ED-67765D3A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A2BA875-DA32-4243-91A6-470E0A0A4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FA82A-31C1-31F2-4634-1A4E0DAF5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114" y="649658"/>
            <a:ext cx="3369771" cy="55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AIM 3: Markers of CVD</a:t>
            </a:r>
          </a:p>
        </p:txBody>
      </p:sp>
    </p:spTree>
    <p:extLst>
      <p:ext uri="{BB962C8B-B14F-4D97-AF65-F5344CB8AC3E}">
        <p14:creationId xmlns:p14="http://schemas.microsoft.com/office/powerpoint/2010/main" val="33658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1CA703-5F1A-9B26-837C-CA438CB83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966" y="650497"/>
            <a:ext cx="3274512" cy="5571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006FE-5471-3BC2-6F56-1D1672EA0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161" y="524228"/>
            <a:ext cx="1784288" cy="272445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2DF8B8-6E2F-5FB5-9DA4-8894FDF5A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421" y="3667996"/>
            <a:ext cx="1818799" cy="265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C11AC38-B473-2FF0-E7CD-DDE2A2F93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775" y="1175407"/>
            <a:ext cx="2473819" cy="4506183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0FE3CA7-1EF0-05BA-6AF5-5CF979D60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10" y="1206121"/>
            <a:ext cx="2560320" cy="449119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4CF9B45-295D-7DB3-943D-BE21FC656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906" y="1206121"/>
            <a:ext cx="2560320" cy="4439612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7889CD52-7253-2C60-CF1B-5223004D95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0662" y="1344051"/>
            <a:ext cx="2560320" cy="41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6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FC3381E-BC1E-EA6F-D22D-875991242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28" y="872793"/>
            <a:ext cx="2700366" cy="480974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73B5F76-E0DD-A9D8-D946-4E192E699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173" y="872793"/>
            <a:ext cx="2848005" cy="480974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2B0CB98-E314-788F-3292-F1F4183D2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254" y="872793"/>
            <a:ext cx="2972952" cy="48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78" y="556220"/>
            <a:ext cx="10723418" cy="963822"/>
          </a:xfrm>
        </p:spPr>
        <p:txBody>
          <a:bodyPr>
            <a:normAutofit/>
          </a:bodyPr>
          <a:lstStyle/>
          <a:p>
            <a:r>
              <a:rPr lang="en-US" sz="40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16924"/>
            <a:ext cx="9601200" cy="3869063"/>
          </a:xfrm>
        </p:spPr>
        <p:txBody>
          <a:bodyPr>
            <a:normAutofit/>
          </a:bodyPr>
          <a:lstStyle/>
          <a:p>
            <a:r>
              <a:rPr lang="en-US" sz="2800" i="1" dirty="0"/>
              <a:t>SGLT2i</a:t>
            </a:r>
            <a:r>
              <a:rPr lang="en-US" sz="2800" dirty="0"/>
              <a:t> and combination </a:t>
            </a:r>
            <a:r>
              <a:rPr lang="en-US" sz="2800" i="1" dirty="0"/>
              <a:t>SGLT2i + GRA </a:t>
            </a:r>
            <a:r>
              <a:rPr lang="en-US" sz="2800" dirty="0"/>
              <a:t>can be used as adjunctive therapies to improve glycemic control in T1D </a:t>
            </a:r>
          </a:p>
          <a:p>
            <a:r>
              <a:rPr lang="en-US" sz="2800" dirty="0"/>
              <a:t>These treatments progressively reduce insulin dosing requirements and will mitigate hyperinsulinemia</a:t>
            </a:r>
          </a:p>
          <a:p>
            <a:r>
              <a:rPr lang="en-US" sz="2800" dirty="0"/>
              <a:t>Addition of GRA may improve the safety profile of the SGLT2i by reducing ketogenesis during insulinopenia</a:t>
            </a:r>
          </a:p>
          <a:p>
            <a:r>
              <a:rPr lang="en-US" sz="2800" dirty="0"/>
              <a:t>The CV effects of this combination are unclear </a:t>
            </a:r>
          </a:p>
        </p:txBody>
      </p:sp>
    </p:spTree>
    <p:extLst>
      <p:ext uri="{BB962C8B-B14F-4D97-AF65-F5344CB8AC3E}">
        <p14:creationId xmlns:p14="http://schemas.microsoft.com/office/powerpoint/2010/main" val="27979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78" y="556220"/>
            <a:ext cx="10723418" cy="963822"/>
          </a:xfrm>
        </p:spPr>
        <p:txBody>
          <a:bodyPr>
            <a:normAutofit/>
          </a:bodyPr>
          <a:lstStyle/>
          <a:p>
            <a:r>
              <a:rPr lang="en-US" sz="4000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16924"/>
            <a:ext cx="9601200" cy="3869063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Manuscript preparation and submission</a:t>
            </a:r>
          </a:p>
          <a:p>
            <a:pPr lvl="1"/>
            <a:r>
              <a:rPr lang="en-US" sz="2800" dirty="0"/>
              <a:t>Target: </a:t>
            </a:r>
            <a:r>
              <a:rPr lang="en-US" sz="2800" i="1" dirty="0"/>
              <a:t>Diabetes Care</a:t>
            </a:r>
          </a:p>
          <a:p>
            <a:r>
              <a:rPr lang="en-US" sz="2800" dirty="0"/>
              <a:t>Secured funding</a:t>
            </a:r>
          </a:p>
          <a:p>
            <a:pPr lvl="1"/>
            <a:r>
              <a:rPr lang="en-US" sz="2600" dirty="0"/>
              <a:t>JDRF Early Career Patient-Oriented Diabetes Research Award</a:t>
            </a:r>
          </a:p>
          <a:p>
            <a:r>
              <a:rPr lang="en-US" sz="2800" dirty="0"/>
              <a:t>Applied</a:t>
            </a:r>
          </a:p>
          <a:p>
            <a:pPr lvl="1"/>
            <a:r>
              <a:rPr lang="en-US" sz="2800" dirty="0"/>
              <a:t>UCSD ACTRI KL2 Mentored Career Development Award</a:t>
            </a:r>
          </a:p>
          <a:p>
            <a:pPr lvl="1"/>
            <a:r>
              <a:rPr lang="en-US" sz="3000" dirty="0"/>
              <a:t>NIH K23 Mentored Patient-Oriented Research Career Development Award</a:t>
            </a:r>
          </a:p>
        </p:txBody>
      </p:sp>
    </p:spTree>
    <p:extLst>
      <p:ext uri="{BB962C8B-B14F-4D97-AF65-F5344CB8AC3E}">
        <p14:creationId xmlns:p14="http://schemas.microsoft.com/office/powerpoint/2010/main" val="241370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78" y="556220"/>
            <a:ext cx="10723418" cy="963822"/>
          </a:xfrm>
        </p:spPr>
        <p:txBody>
          <a:bodyPr>
            <a:normAutofit/>
          </a:bodyPr>
          <a:lstStyle/>
          <a:p>
            <a:r>
              <a:rPr lang="en-US" sz="4000" dirty="0"/>
              <a:t>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16924"/>
            <a:ext cx="9601200" cy="3869063"/>
          </a:xfrm>
        </p:spPr>
        <p:txBody>
          <a:bodyPr>
            <a:normAutofit/>
          </a:bodyPr>
          <a:lstStyle/>
          <a:p>
            <a:r>
              <a:rPr lang="en-US" sz="2800" dirty="0"/>
              <a:t>Diabetes Research Connection Grant</a:t>
            </a:r>
          </a:p>
          <a:p>
            <a:r>
              <a:rPr lang="en-US" sz="2800" dirty="0"/>
              <a:t>UCSD-UCLA Diabetes Research Center Pilot and Feasibility Grant, NIH P30 DK063491</a:t>
            </a:r>
          </a:p>
          <a:p>
            <a:r>
              <a:rPr lang="en-US" sz="2800" dirty="0"/>
              <a:t>Altman Clinical and Translational Research Institute Pilot Project Award, University of California San Diego, NIH UL1TR001442</a:t>
            </a:r>
          </a:p>
        </p:txBody>
      </p:sp>
    </p:spTree>
    <p:extLst>
      <p:ext uri="{BB962C8B-B14F-4D97-AF65-F5344CB8AC3E}">
        <p14:creationId xmlns:p14="http://schemas.microsoft.com/office/powerpoint/2010/main" val="11972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39100"/>
            <a:ext cx="9601200" cy="1244445"/>
          </a:xfrm>
        </p:spPr>
        <p:txBody>
          <a:bodyPr>
            <a:normAutofit/>
          </a:bodyPr>
          <a:lstStyle/>
          <a:p>
            <a:r>
              <a:rPr lang="en-US" sz="4000" dirty="0"/>
              <a:t>A paucity of treatment options for T1D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04588"/>
            <a:ext cx="9601200" cy="3677234"/>
          </a:xfrm>
        </p:spPr>
        <p:txBody>
          <a:bodyPr>
            <a:normAutofit/>
          </a:bodyPr>
          <a:lstStyle/>
          <a:p>
            <a:r>
              <a:rPr lang="en-US" sz="2800" dirty="0"/>
              <a:t>Most people with T1D are unable to meet glycemic targets</a:t>
            </a:r>
          </a:p>
          <a:p>
            <a:r>
              <a:rPr lang="en-US" sz="2800" dirty="0"/>
              <a:t>Failure to address other metabolic abnormalities in T1D including:</a:t>
            </a:r>
          </a:p>
          <a:p>
            <a:pPr lvl="1"/>
            <a:r>
              <a:rPr lang="en-US" sz="2800" dirty="0"/>
              <a:t>Insulin resistance </a:t>
            </a:r>
          </a:p>
          <a:p>
            <a:pPr lvl="1"/>
            <a:r>
              <a:rPr lang="en-US" sz="2800" dirty="0"/>
              <a:t>Hyperinsulinemia (iatrogenic) </a:t>
            </a:r>
          </a:p>
          <a:p>
            <a:pPr lvl="1"/>
            <a:r>
              <a:rPr lang="en-US" sz="2800" dirty="0"/>
              <a:t>Hyperketonemia / diabetic ketoacidosis (DKA)</a:t>
            </a:r>
          </a:p>
          <a:p>
            <a:pPr lvl="1"/>
            <a:r>
              <a:rPr lang="en-US" sz="2800" dirty="0"/>
              <a:t>Increased risk of cardiovascular disease (CVD) </a:t>
            </a:r>
          </a:p>
          <a:p>
            <a:pPr lvl="1"/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013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0"/>
            <a:ext cx="10300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46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FD5F7-1A9E-B075-11B2-E11F13DF8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14450" y="3718854"/>
            <a:ext cx="4443984" cy="2914650"/>
          </a:xfrm>
        </p:spPr>
        <p:txBody>
          <a:bodyPr>
            <a:normAutofit/>
          </a:bodyPr>
          <a:lstStyle/>
          <a:p>
            <a:r>
              <a:rPr lang="en-US" sz="2400" dirty="0"/>
              <a:t>Improve glycemic control and reduce insulin use in T1D</a:t>
            </a:r>
          </a:p>
          <a:p>
            <a:r>
              <a:rPr lang="en-US" sz="2400" dirty="0"/>
              <a:t>Cardiovascular and renal benefits</a:t>
            </a:r>
          </a:p>
          <a:p>
            <a:r>
              <a:rPr lang="en-US" sz="2400" dirty="0"/>
              <a:t>Increase glucagon and DKA risk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71D77-A30A-6F68-300F-EA3A83421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14541" y="1072948"/>
            <a:ext cx="3390900" cy="823912"/>
          </a:xfrm>
        </p:spPr>
        <p:txBody>
          <a:bodyPr/>
          <a:lstStyle/>
          <a:p>
            <a:r>
              <a:rPr lang="en-US" sz="3200" dirty="0"/>
              <a:t>Sodium-Glucose Cotransporter-2 inhibitors (SGLT2i)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AD0A6F-0BAC-CD00-BBA7-C0F86A4C2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2164" y="3718854"/>
            <a:ext cx="4443984" cy="2914650"/>
          </a:xfrm>
        </p:spPr>
        <p:txBody>
          <a:bodyPr>
            <a:normAutofit/>
          </a:bodyPr>
          <a:lstStyle/>
          <a:p>
            <a:r>
              <a:rPr lang="en-US" sz="2400" dirty="0"/>
              <a:t>Volagidemab (REMD-477) blocks effect of glucagon at the receptor </a:t>
            </a:r>
          </a:p>
          <a:p>
            <a:r>
              <a:rPr lang="en-US" sz="2400" dirty="0"/>
              <a:t>Improves glucose control, reduces insulin use, and may reduce ketogenesis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2364F36-3BD3-8E3B-F1C7-57CB5A517AAC}"/>
              </a:ext>
            </a:extLst>
          </p:cNvPr>
          <p:cNvSpPr txBox="1">
            <a:spLocks/>
          </p:cNvSpPr>
          <p:nvPr/>
        </p:nvSpPr>
        <p:spPr>
          <a:xfrm>
            <a:off x="6875538" y="799031"/>
            <a:ext cx="3857236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3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Glucagon Receptor Antagonist (GRA) </a:t>
            </a:r>
          </a:p>
        </p:txBody>
      </p:sp>
      <p:pic>
        <p:nvPicPr>
          <p:cNvPr id="1026" name="Picture 2" descr="REMD Biotherapeutics Completes Enrollment and Announces Top-line Results of  a Phase 2 Clinical Study of Volagidemab (REMD-477) in Patients with Type 1  Diabetes | Business Wire">
            <a:extLst>
              <a:ext uri="{FF2B5EF4-FFF2-40B4-BE49-F238E27FC236}">
                <a16:creationId xmlns:a16="http://schemas.microsoft.com/office/drawing/2014/main" id="{7DA64892-27BB-5669-0FB5-478F2E5E1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t="35000" r="77187" b="33750"/>
          <a:stretch/>
        </p:blipFill>
        <p:spPr bwMode="auto">
          <a:xfrm>
            <a:off x="7801800" y="2170767"/>
            <a:ext cx="1582674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Link Between Heart and Kidney Health – Cleveland Clinic">
            <a:extLst>
              <a:ext uri="{FF2B5EF4-FFF2-40B4-BE49-F238E27FC236}">
                <a16:creationId xmlns:a16="http://schemas.microsoft.com/office/drawing/2014/main" id="{41C95B5F-4C49-9CB4-597C-ACCCE3DDD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250" y="2112532"/>
            <a:ext cx="1938382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60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13094"/>
            <a:ext cx="9601200" cy="1117835"/>
          </a:xfrm>
        </p:spPr>
        <p:txBody>
          <a:bodyPr>
            <a:normAutofit/>
          </a:bodyPr>
          <a:lstStyle/>
          <a:p>
            <a:r>
              <a:rPr lang="en-US" sz="4000" dirty="0"/>
              <a:t>Study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04588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Evaluate the effects of combination adjunctive therapy using SGLT2i (dapagliflozin 10 mg daily) and GRA (volagidemab 70 mg weekly) on: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Glycemic control (CGM) and insulin 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Ketogenesis during an 8h Insulin Withdrawal Test (IWT)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Surrogate measures of cardiovascular disease </a:t>
            </a:r>
          </a:p>
        </p:txBody>
      </p:sp>
    </p:spTree>
    <p:extLst>
      <p:ext uri="{BB962C8B-B14F-4D97-AF65-F5344CB8AC3E}">
        <p14:creationId xmlns:p14="http://schemas.microsoft.com/office/powerpoint/2010/main" val="230005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13094"/>
            <a:ext cx="9601200" cy="1117835"/>
          </a:xfrm>
        </p:spPr>
        <p:txBody>
          <a:bodyPr>
            <a:normAutofit/>
          </a:bodyPr>
          <a:lstStyle/>
          <a:p>
            <a:r>
              <a:rPr lang="en-US" sz="4000" dirty="0"/>
              <a:t>Study Design</a:t>
            </a:r>
            <a:endParaRPr lang="en-US" dirty="0"/>
          </a:p>
        </p:txBody>
      </p:sp>
      <p:pic>
        <p:nvPicPr>
          <p:cNvPr id="48" name="Picture 47" descr="Diagram&#10;&#10;Description automatically generated">
            <a:extLst>
              <a:ext uri="{FF2B5EF4-FFF2-40B4-BE49-F238E27FC236}">
                <a16:creationId xmlns:a16="http://schemas.microsoft.com/office/drawing/2014/main" id="{0FA258F7-8711-601C-927E-88DD7C51A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848"/>
            <a:ext cx="12192000" cy="412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AIM 1: Glycemic Control and Insulin Use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B36470-9A0C-4C86-99EB-05358284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D2F460-AD0F-49B5-80F2-18F1F65E34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39610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1A0E7-0CB2-C660-BE70-CA57BA751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269" y="800100"/>
            <a:ext cx="3428126" cy="52578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C634C77-7EAE-486F-BBA9-98DFA0320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4845" y="480060"/>
            <a:ext cx="539610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411E2-2435-17B5-9F58-3566CCC79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951" y="800100"/>
            <a:ext cx="3864429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2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BD1B53C-29B0-00B1-3E05-0AA35D305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3" y="1054624"/>
            <a:ext cx="3209544" cy="4446082"/>
          </a:xfrm>
          <a:prstGeom prst="rect">
            <a:avLst/>
          </a:prstGeom>
        </p:spPr>
      </p:pic>
      <p:grpSp>
        <p:nvGrpSpPr>
          <p:cNvPr id="26" name="Group 21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2646E40-9FAC-CB83-13B7-8E16ACE77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14" y="1053137"/>
            <a:ext cx="3209544" cy="4133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CA28BC-C2F6-5F7C-D9FE-9ECD91FD0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356" y="985391"/>
            <a:ext cx="2950730" cy="463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4D46A9-9031-185A-77AD-BE8B89542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713" y="927546"/>
            <a:ext cx="3440773" cy="5002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69D559-5E1C-F8EB-87ED-CB555D3F6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498" y="597544"/>
            <a:ext cx="1522146" cy="2617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27DC8F-FEF3-F3E2-3095-1C5498C1F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422" y="3679962"/>
            <a:ext cx="1666797" cy="263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3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{C1DDB99D-599A-9941-99CB-259F668C8FB5}tf10001072</Template>
  <TotalTime>13419</TotalTime>
  <Words>345</Words>
  <Application>Microsoft Office PowerPoint</Application>
  <PresentationFormat>Widescreen</PresentationFormat>
  <Paragraphs>59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Franklin Gothic Book</vt:lpstr>
      <vt:lpstr>Crop</vt:lpstr>
      <vt:lpstr>COMBINATION INSULIN AND NON-INSULIN THERAPY TO ADDRESS MULTIPLE METABOLIC ABNORMALITIES IN TYPE 1 DIABETES (T1D)</vt:lpstr>
      <vt:lpstr>A paucity of treatment options for T1D</vt:lpstr>
      <vt:lpstr>PowerPoint Presentation</vt:lpstr>
      <vt:lpstr>Study Aims</vt:lpstr>
      <vt:lpstr>Study Design</vt:lpstr>
      <vt:lpstr>REsults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Summary</vt:lpstr>
      <vt:lpstr>Next Steps</vt:lpstr>
      <vt:lpstr>Support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Duong</dc:creator>
  <cp:lastModifiedBy>Boeder, Schafer</cp:lastModifiedBy>
  <cp:revision>234</cp:revision>
  <dcterms:created xsi:type="dcterms:W3CDTF">2016-10-16T05:04:11Z</dcterms:created>
  <dcterms:modified xsi:type="dcterms:W3CDTF">2022-06-01T20:13:06Z</dcterms:modified>
</cp:coreProperties>
</file>